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7" r:id="rId2"/>
    <p:sldId id="260" r:id="rId3"/>
    <p:sldId id="341" r:id="rId4"/>
    <p:sldId id="342" r:id="rId5"/>
    <p:sldId id="317" r:id="rId6"/>
    <p:sldId id="365" r:id="rId7"/>
    <p:sldId id="332" r:id="rId8"/>
    <p:sldId id="334" r:id="rId9"/>
    <p:sldId id="337" r:id="rId10"/>
    <p:sldId id="335" r:id="rId11"/>
    <p:sldId id="336" r:id="rId12"/>
    <p:sldId id="338" r:id="rId13"/>
    <p:sldId id="366" r:id="rId14"/>
    <p:sldId id="344" r:id="rId15"/>
    <p:sldId id="345" r:id="rId16"/>
    <p:sldId id="346" r:id="rId17"/>
    <p:sldId id="347" r:id="rId18"/>
    <p:sldId id="348" r:id="rId19"/>
    <p:sldId id="349" r:id="rId20"/>
    <p:sldId id="350" r:id="rId21"/>
    <p:sldId id="351" r:id="rId22"/>
    <p:sldId id="352" r:id="rId23"/>
    <p:sldId id="353" r:id="rId24"/>
    <p:sldId id="354" r:id="rId25"/>
    <p:sldId id="339" r:id="rId26"/>
    <p:sldId id="340" r:id="rId27"/>
    <p:sldId id="355" r:id="rId28"/>
    <p:sldId id="356" r:id="rId29"/>
    <p:sldId id="357" r:id="rId30"/>
    <p:sldId id="358" r:id="rId31"/>
    <p:sldId id="359" r:id="rId32"/>
    <p:sldId id="360" r:id="rId33"/>
    <p:sldId id="361" r:id="rId34"/>
    <p:sldId id="362" r:id="rId35"/>
    <p:sldId id="363" r:id="rId36"/>
    <p:sldId id="367" r:id="rId37"/>
    <p:sldId id="364" r:id="rId3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41" autoAdjust="0"/>
    <p:restoredTop sz="72976" autoAdjust="0"/>
  </p:normalViewPr>
  <p:slideViewPr>
    <p:cSldViewPr>
      <p:cViewPr varScale="1">
        <p:scale>
          <a:sx n="72" d="100"/>
          <a:sy n="72" d="100"/>
        </p:scale>
        <p:origin x="1848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2018-11-19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443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3046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430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7508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6677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9010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[reference]</a:t>
            </a:r>
          </a:p>
          <a:p>
            <a:pPr marL="0" indent="0">
              <a:buNone/>
            </a:pPr>
            <a:r>
              <a:rPr lang="en-US" altLang="ko-KR" dirty="0"/>
              <a:t>CNN benchmark : https://github.com/jcjohnson/cnn-benchmarks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130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Residual block</a:t>
            </a:r>
          </a:p>
          <a:p>
            <a:pPr marL="0" indent="0">
              <a:buNone/>
            </a:pPr>
            <a:r>
              <a:rPr lang="en-US" altLang="ko-KR" dirty="0"/>
              <a:t>Solve Gradient vanishing problem</a:t>
            </a:r>
          </a:p>
          <a:p>
            <a:pPr marL="0" indent="0">
              <a:buNone/>
            </a:pPr>
            <a:r>
              <a:rPr lang="en-US" altLang="ko-KR" dirty="0"/>
              <a:t>[reference]</a:t>
            </a:r>
          </a:p>
          <a:p>
            <a:pPr marL="0" indent="0">
              <a:buNone/>
            </a:pPr>
            <a:r>
              <a:rPr lang="en-US" altLang="ko-KR" dirty="0"/>
              <a:t>https://medium.com/@14prakash/understanding-and-implementing-architectures-of-resnet-and-resnext-for-state-of-the-art-image-cf51669e1624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427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[reference]</a:t>
            </a:r>
          </a:p>
          <a:p>
            <a:pPr marL="0" indent="0">
              <a:buNone/>
            </a:pPr>
            <a:r>
              <a:rPr lang="en-US" altLang="ko-KR" dirty="0"/>
              <a:t>https://arxiv.org/pdf/1512.03385.pdf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7629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[reference]</a:t>
            </a:r>
          </a:p>
          <a:p>
            <a:pPr marL="0" indent="0">
              <a:buNone/>
            </a:pPr>
            <a:r>
              <a:rPr lang="en-US" altLang="ko-KR" dirty="0"/>
              <a:t>https://arxiv.org/pdf/1512.03385.pdf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28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[reference]</a:t>
            </a:r>
          </a:p>
          <a:p>
            <a:pPr marL="0" indent="0">
              <a:buNone/>
            </a:pPr>
            <a:r>
              <a:rPr lang="en-US" altLang="ko-KR" dirty="0"/>
              <a:t>https://arxiv.org/pdf/1512.03385.pdf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9621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1123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err="1"/>
              <a:t>ResNet</a:t>
            </a:r>
            <a:r>
              <a:rPr lang="ko-KR" altLang="en-US" dirty="0"/>
              <a:t>으로 구현했으나</a:t>
            </a:r>
            <a:r>
              <a:rPr lang="en-US" altLang="ko-KR" dirty="0"/>
              <a:t>, </a:t>
            </a:r>
            <a:r>
              <a:rPr lang="ko-KR" altLang="en-US" dirty="0"/>
              <a:t>많은 리스트를 더 빠르고 정확하게 봐야함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더 적은 </a:t>
            </a:r>
            <a:r>
              <a:rPr lang="en-US" altLang="ko-KR" dirty="0"/>
              <a:t>param</a:t>
            </a:r>
            <a:r>
              <a:rPr lang="ko-KR" altLang="en-US" dirty="0"/>
              <a:t>으로 빠르게 처리 가능한 </a:t>
            </a:r>
            <a:r>
              <a:rPr lang="en-US" altLang="ko-KR" dirty="0" err="1"/>
              <a:t>Densenet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[reference]</a:t>
            </a:r>
          </a:p>
          <a:p>
            <a:pPr marL="0" indent="0">
              <a:buNone/>
            </a:pPr>
            <a:r>
              <a:rPr lang="en-US" altLang="ko-KR" dirty="0"/>
              <a:t>https://arxiv.org/pdf/1608.06993.pdf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1978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[reference]</a:t>
            </a:r>
          </a:p>
          <a:p>
            <a:pPr marL="0" indent="0">
              <a:buNone/>
            </a:pPr>
            <a:r>
              <a:rPr lang="en-US" altLang="ko-KR" dirty="0"/>
              <a:t>https://arxiv.org/pdf/1608.06993.pdf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0628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5877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https://pjreddie.com/media/files/papers/yolo.pdf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9086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Only Look Once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https://pjreddie.com/media/files/papers/yolo.pdf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7066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216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9253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Only Look Once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https://pjreddie.com/media/files/papers/yolo.pdf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736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0749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204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5340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2250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035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Download from ImageNet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Clustering from </a:t>
            </a:r>
            <a:r>
              <a:rPr lang="en-US" altLang="ko-KR" sz="1200" dirty="0" err="1"/>
              <a:t>naver</a:t>
            </a:r>
            <a:r>
              <a:rPr lang="en-US" altLang="ko-KR" sz="1200" dirty="0"/>
              <a:t>..?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9198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3880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7011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811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242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49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/>
              <a:t>single page application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015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077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344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2018-11-19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2060848"/>
            <a:ext cx="9144000" cy="479715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14334" y="2890391"/>
            <a:ext cx="78488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딥러닝과</a:t>
            </a:r>
            <a:r>
              <a:rPr lang="ko-KR" altLang="en-US" sz="3200" dirty="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 네이버 쇼핑 </a:t>
            </a:r>
            <a:r>
              <a:rPr lang="en-US" altLang="ko-KR" sz="3200" dirty="0" err="1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api</a:t>
            </a:r>
            <a:r>
              <a:rPr lang="ko-KR" altLang="en-US" sz="3200" dirty="0" err="1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를</a:t>
            </a:r>
            <a:r>
              <a:rPr lang="ko-KR" altLang="en-US" sz="3200" dirty="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 활용한</a:t>
            </a:r>
            <a:endParaRPr lang="en-US" altLang="ko-KR" sz="3200" dirty="0">
              <a:solidFill>
                <a:schemeClr val="bg1"/>
              </a:solidFill>
              <a:latin typeface="나눔바른고딕OTF Light" pitchFamily="50" charset="-127"/>
              <a:ea typeface="나눔바른고딕OTF Light" pitchFamily="50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자동 품목 </a:t>
            </a:r>
            <a:r>
              <a:rPr lang="ko-KR" altLang="en-US" sz="320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세트 추천</a:t>
            </a:r>
            <a:endParaRPr lang="ko-KR" altLang="en-US" sz="3200" dirty="0">
              <a:solidFill>
                <a:schemeClr val="bg1"/>
              </a:solidFill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164288" y="1483924"/>
            <a:ext cx="1296144" cy="12961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03966" y="1337322"/>
            <a:ext cx="1296144" cy="12961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738770" y="5517232"/>
            <a:ext cx="51845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201211947 </a:t>
            </a:r>
            <a:r>
              <a:rPr lang="ko-KR" altLang="en-US" sz="2500" dirty="0" err="1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구양하</a:t>
            </a:r>
            <a:endParaRPr lang="en-US" altLang="ko-KR" sz="2500" dirty="0">
              <a:solidFill>
                <a:schemeClr val="bg1"/>
              </a:solidFill>
              <a:latin typeface="나눔바른고딕OTF Light" pitchFamily="50" charset="-127"/>
              <a:ea typeface="나눔바른고딕OTF Light" pitchFamily="50" charset="-127"/>
            </a:endParaRPr>
          </a:p>
          <a:p>
            <a:pPr algn="ctr"/>
            <a:r>
              <a:rPr lang="en-US" altLang="ko-KR" sz="2500" dirty="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201611299 </a:t>
            </a:r>
            <a:r>
              <a:rPr lang="ko-KR" altLang="en-US" sz="2500" dirty="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정희승</a:t>
            </a:r>
            <a:endParaRPr lang="en-US" altLang="ko-KR" sz="2500" dirty="0">
              <a:solidFill>
                <a:schemeClr val="bg1"/>
              </a:solidFill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8CA4-EEFA-4F01-9BD1-FC8323BD7E62}"/>
              </a:ext>
            </a:extLst>
          </p:cNvPr>
          <p:cNvSpPr txBox="1"/>
          <p:nvPr/>
        </p:nvSpPr>
        <p:spPr>
          <a:xfrm>
            <a:off x="899592" y="4459386"/>
            <a:ext cx="7848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- </a:t>
            </a:r>
            <a:r>
              <a:rPr lang="ko-KR" altLang="en-US" sz="280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중간보고 </a:t>
            </a:r>
            <a:r>
              <a:rPr lang="en-US" altLang="ko-KR" sz="280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- </a:t>
            </a:r>
            <a:endParaRPr lang="ko-KR" altLang="en-US" sz="2800" dirty="0">
              <a:solidFill>
                <a:schemeClr val="bg1"/>
              </a:solidFill>
              <a:latin typeface="나눔바른고딕OTF Light" pitchFamily="50" charset="-127"/>
              <a:ea typeface="나눔바른고딕OTF Light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4F253D-E857-4B91-9926-305C2587369B}"/>
              </a:ext>
            </a:extLst>
          </p:cNvPr>
          <p:cNvGrpSpPr/>
          <p:nvPr/>
        </p:nvGrpSpPr>
        <p:grpSpPr>
          <a:xfrm>
            <a:off x="2123728" y="1268760"/>
            <a:ext cx="4824536" cy="648072"/>
            <a:chOff x="2123728" y="1268760"/>
            <a:chExt cx="4824536" cy="6480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BB414B-B500-4F74-8CFF-E79B9F2CB21E}"/>
                </a:ext>
              </a:extLst>
            </p:cNvPr>
            <p:cNvSpPr txBox="1"/>
            <p:nvPr/>
          </p:nvSpPr>
          <p:spPr>
            <a:xfrm>
              <a:off x="2411760" y="1268760"/>
              <a:ext cx="43204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spc="-150">
                  <a:latin typeface="나눔바른고딕OTF Light" pitchFamily="50" charset="-127"/>
                  <a:ea typeface="나눔바른고딕OTF Light" pitchFamily="50" charset="-127"/>
                </a:rPr>
                <a:t>Image Submit RESTful</a:t>
              </a:r>
              <a:endParaRPr lang="ko-KR" altLang="en-US" sz="3200" spc="-150" dirty="0">
                <a:latin typeface="나눔바른고딕OTF Light" pitchFamily="50" charset="-127"/>
                <a:ea typeface="나눔바른고딕OTF Light" pitchFamily="50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8CDFCC9-D5AC-47D6-858D-3A1D870A861A}"/>
                </a:ext>
              </a:extLst>
            </p:cNvPr>
            <p:cNvCxnSpPr/>
            <p:nvPr/>
          </p:nvCxnSpPr>
          <p:spPr>
            <a:xfrm>
              <a:off x="2123728" y="1916832"/>
              <a:ext cx="4824536" cy="0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5000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  <a:lin ang="10800000" scaled="0"/>
              </a:gra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0AC43AD-9DCC-4934-86D8-F01A2B7C9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389" y="4880215"/>
            <a:ext cx="2362200" cy="15906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A8FF203-E929-4E5A-9E02-31ACF7DA5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389" y="2181535"/>
            <a:ext cx="7512043" cy="234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87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55576" y="2131222"/>
            <a:ext cx="78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pc="-150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BB414B-B500-4F74-8CFF-E79B9F2CB21E}"/>
              </a:ext>
            </a:extLst>
          </p:cNvPr>
          <p:cNvSpPr txBox="1"/>
          <p:nvPr/>
        </p:nvSpPr>
        <p:spPr>
          <a:xfrm>
            <a:off x="-1052966" y="589928"/>
            <a:ext cx="43204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>
                <a:latin typeface="나눔바른고딕OTF Light" pitchFamily="50" charset="-127"/>
                <a:ea typeface="나눔바른고딕OTF Light" pitchFamily="50" charset="-127"/>
              </a:rPr>
              <a:t>Naver API</a:t>
            </a:r>
            <a:br>
              <a:rPr lang="en-US" altLang="ko-KR" sz="3200" spc="-150">
                <a:latin typeface="나눔바른고딕OTF Light" pitchFamily="50" charset="-127"/>
                <a:ea typeface="나눔바른고딕OTF Light" pitchFamily="50" charset="-127"/>
              </a:rPr>
            </a:br>
            <a:r>
              <a:rPr lang="en-US" altLang="ko-KR" sz="3200" spc="-150">
                <a:latin typeface="나눔바른고딕OTF Light" pitchFamily="50" charset="-127"/>
                <a:ea typeface="나눔바른고딕OTF Light" pitchFamily="50" charset="-127"/>
              </a:rPr>
              <a:t>RESTful</a:t>
            </a:r>
            <a:endParaRPr lang="ko-KR" altLang="en-US" sz="3200" spc="-150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4CF285-932D-4DA7-8B43-E38DBB5BF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181" y="311244"/>
            <a:ext cx="6787563" cy="606766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B4A102C-4AB9-4CEB-AAAA-2987C6662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3503308" y="1429029"/>
            <a:ext cx="2065376" cy="1910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AD51D8D-66A6-4982-BED6-E8AE4688F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3812714" y="1620049"/>
            <a:ext cx="2065387" cy="191021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560834CB-EABB-4CB7-AF95-39B21F38261F}"/>
              </a:ext>
            </a:extLst>
          </p:cNvPr>
          <p:cNvSpPr/>
          <p:nvPr/>
        </p:nvSpPr>
        <p:spPr>
          <a:xfrm>
            <a:off x="3569602" y="4725859"/>
            <a:ext cx="1932788" cy="56497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A3C9F9-ED44-4A6B-970C-3C32C28A8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277" y="2147634"/>
            <a:ext cx="2349458" cy="60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150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44208" y="2921168"/>
            <a:ext cx="24927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>
                <a:latin typeface="나눔바른고딕OTF Light" pitchFamily="50" charset="-127"/>
                <a:ea typeface="나눔바른고딕OTF Light" pitchFamily="50" charset="-127"/>
              </a:rPr>
              <a:t>Chair data From Naver</a:t>
            </a:r>
            <a:endParaRPr lang="en-US" altLang="ko-KR" sz="3000" spc="-150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4F253D-E857-4B91-9926-305C2587369B}"/>
              </a:ext>
            </a:extLst>
          </p:cNvPr>
          <p:cNvGrpSpPr/>
          <p:nvPr/>
        </p:nvGrpSpPr>
        <p:grpSpPr>
          <a:xfrm>
            <a:off x="2123728" y="1268760"/>
            <a:ext cx="4824536" cy="648072"/>
            <a:chOff x="2123728" y="1268760"/>
            <a:chExt cx="4824536" cy="6480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BB414B-B500-4F74-8CFF-E79B9F2CB21E}"/>
                </a:ext>
              </a:extLst>
            </p:cNvPr>
            <p:cNvSpPr txBox="1"/>
            <p:nvPr/>
          </p:nvSpPr>
          <p:spPr>
            <a:xfrm>
              <a:off x="2411760" y="1268760"/>
              <a:ext cx="43204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spc="-150">
                  <a:latin typeface="나눔바른고딕OTF Light" pitchFamily="50" charset="-127"/>
                  <a:ea typeface="나눔바른고딕OTF Light" pitchFamily="50" charset="-127"/>
                </a:rPr>
                <a:t>a</a:t>
              </a:r>
              <a:endParaRPr lang="ko-KR" altLang="en-US" sz="3200" spc="-150" dirty="0">
                <a:latin typeface="나눔바른고딕OTF Light" pitchFamily="50" charset="-127"/>
                <a:ea typeface="나눔바른고딕OTF Light" pitchFamily="50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8CDFCC9-D5AC-47D6-858D-3A1D870A861A}"/>
                </a:ext>
              </a:extLst>
            </p:cNvPr>
            <p:cNvCxnSpPr/>
            <p:nvPr/>
          </p:nvCxnSpPr>
          <p:spPr>
            <a:xfrm>
              <a:off x="2123728" y="1916832"/>
              <a:ext cx="4824536" cy="0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5000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  <a:lin ang="10800000" scaled="0"/>
              </a:gra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82AC65E-59D7-40C3-89C0-D2E73C39C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06" y="136415"/>
            <a:ext cx="5113024" cy="5847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326968D-D3EC-41C4-99DD-B28C4D2D4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06" y="790049"/>
            <a:ext cx="5767623" cy="578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8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58422" y="1340768"/>
            <a:ext cx="3858956" cy="38589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486740" y="271681"/>
            <a:ext cx="2477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>
                <a:solidFill>
                  <a:schemeClr val="bg1"/>
                </a:solidFill>
              </a:rPr>
              <a:t>WEBTECH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63788" y="2393083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>
                <a:solidFill>
                  <a:schemeClr val="bg1"/>
                </a:solidFill>
              </a:rPr>
              <a:t>Deep Learning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4486" y="5466710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ko-KR" altLang="en-US" sz="16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705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15616" y="2505670"/>
            <a:ext cx="83529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pc="-150" dirty="0">
                <a:latin typeface="나눔바른고딕OTF Light" pitchFamily="50" charset="-127"/>
                <a:ea typeface="나눔바른고딕OTF Light" pitchFamily="50" charset="-127"/>
              </a:rPr>
              <a:t>Image classification</a:t>
            </a:r>
          </a:p>
          <a:p>
            <a:pPr marL="800100" lvl="1" indent="-342900">
              <a:buAutoNum type="arabicParenR"/>
            </a:pPr>
            <a:r>
              <a:rPr lang="en-US" altLang="ko-KR" spc="-150" dirty="0">
                <a:latin typeface="나눔바른고딕OTF Light" pitchFamily="50" charset="-127"/>
                <a:ea typeface="나눔바른고딕OTF Light" pitchFamily="50" charset="-127"/>
              </a:rPr>
              <a:t>R-CNN</a:t>
            </a:r>
          </a:p>
          <a:p>
            <a:pPr marL="800100" lvl="1" indent="-342900">
              <a:buAutoNum type="arabicParenR"/>
            </a:pPr>
            <a:r>
              <a:rPr lang="en-US" altLang="ko-KR" spc="-150" dirty="0">
                <a:latin typeface="나눔바른고딕OTF Light" pitchFamily="50" charset="-127"/>
                <a:ea typeface="나눔바른고딕OTF Light" pitchFamily="50" charset="-127"/>
              </a:rPr>
              <a:t>YOLO</a:t>
            </a:r>
          </a:p>
          <a:p>
            <a:pPr marL="342900" indent="-342900">
              <a:buAutoNum type="arabicParenR"/>
            </a:pPr>
            <a:endParaRPr lang="en-US" altLang="ko-KR" spc="-150" dirty="0">
              <a:latin typeface="나눔바른고딕OTF Light" pitchFamily="50" charset="-127"/>
              <a:ea typeface="나눔바른고딕OTF Light" pitchFamily="50" charset="-127"/>
            </a:endParaRPr>
          </a:p>
          <a:p>
            <a:pPr marL="342900" indent="-342900">
              <a:buAutoNum type="arabicParenR"/>
            </a:pPr>
            <a:r>
              <a:rPr lang="en-US" altLang="ko-KR" spc="-150" dirty="0">
                <a:latin typeface="나눔바른고딕OTF Light" pitchFamily="50" charset="-127"/>
                <a:ea typeface="나눔바른고딕OTF Light" pitchFamily="50" charset="-127"/>
              </a:rPr>
              <a:t>Image similarity </a:t>
            </a:r>
          </a:p>
          <a:p>
            <a:pPr marL="800100" lvl="1" indent="-342900">
              <a:buAutoNum type="arabicParenR"/>
            </a:pPr>
            <a:r>
              <a:rPr lang="en-US" altLang="ko-KR" spc="-150" dirty="0">
                <a:latin typeface="나눔바른고딕OTF Light" pitchFamily="50" charset="-127"/>
                <a:ea typeface="나눔바른고딕OTF Light" pitchFamily="50" charset="-127"/>
              </a:rPr>
              <a:t>Image-to-vector</a:t>
            </a:r>
          </a:p>
          <a:p>
            <a:pPr marL="800100" lvl="1" indent="-342900">
              <a:buAutoNum type="arabicParenR"/>
            </a:pPr>
            <a:r>
              <a:rPr lang="en-US" altLang="ko-KR" spc="-150" dirty="0" err="1">
                <a:latin typeface="나눔바른고딕OTF Light" pitchFamily="50" charset="-127"/>
                <a:ea typeface="나눔바른고딕OTF Light" pitchFamily="50" charset="-127"/>
              </a:rPr>
              <a:t>ResNet</a:t>
            </a:r>
            <a:endParaRPr lang="en-US" altLang="ko-KR" spc="-150" dirty="0">
              <a:latin typeface="나눔바른고딕OTF Light" pitchFamily="50" charset="-127"/>
              <a:ea typeface="나눔바른고딕OTF Light" pitchFamily="50" charset="-127"/>
            </a:endParaRPr>
          </a:p>
          <a:p>
            <a:pPr marL="800100" lvl="1" indent="-342900">
              <a:buAutoNum type="arabicParenR"/>
            </a:pPr>
            <a:r>
              <a:rPr lang="en-US" altLang="ko-KR" spc="-150" dirty="0" err="1">
                <a:latin typeface="나눔바른고딕OTF Light" pitchFamily="50" charset="-127"/>
                <a:ea typeface="나눔바른고딕OTF Light" pitchFamily="50" charset="-127"/>
              </a:rPr>
              <a:t>DenseNet</a:t>
            </a:r>
            <a:endParaRPr lang="en-US" altLang="ko-KR" spc="-150" dirty="0">
              <a:latin typeface="나눔바른고딕OTF Light" pitchFamily="50" charset="-127"/>
              <a:ea typeface="나눔바른고딕OTF Light" pitchFamily="50" charset="-127"/>
            </a:endParaRPr>
          </a:p>
          <a:p>
            <a:endParaRPr lang="en-US" altLang="ko-KR" spc="-150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4F253D-E857-4B91-9926-305C2587369B}"/>
              </a:ext>
            </a:extLst>
          </p:cNvPr>
          <p:cNvGrpSpPr/>
          <p:nvPr/>
        </p:nvGrpSpPr>
        <p:grpSpPr>
          <a:xfrm>
            <a:off x="2123728" y="1268760"/>
            <a:ext cx="4824536" cy="648072"/>
            <a:chOff x="2123728" y="1268760"/>
            <a:chExt cx="4824536" cy="6480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BB414B-B500-4F74-8CFF-E79B9F2CB21E}"/>
                </a:ext>
              </a:extLst>
            </p:cNvPr>
            <p:cNvSpPr txBox="1"/>
            <p:nvPr/>
          </p:nvSpPr>
          <p:spPr>
            <a:xfrm>
              <a:off x="2411760" y="1268760"/>
              <a:ext cx="43204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spc="-150" dirty="0">
                  <a:latin typeface="나눔바른고딕OTF Light" pitchFamily="50" charset="-127"/>
                  <a:ea typeface="나눔바른고딕OTF Light" pitchFamily="50" charset="-127"/>
                </a:rPr>
                <a:t>Intelligence models</a:t>
              </a:r>
              <a:endParaRPr lang="ko-KR" altLang="en-US" sz="3200" spc="-150" dirty="0">
                <a:latin typeface="나눔바른고딕OTF Light" pitchFamily="50" charset="-127"/>
                <a:ea typeface="나눔바른고딕OTF Light" pitchFamily="50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8CDFCC9-D5AC-47D6-858D-3A1D870A861A}"/>
                </a:ext>
              </a:extLst>
            </p:cNvPr>
            <p:cNvCxnSpPr/>
            <p:nvPr/>
          </p:nvCxnSpPr>
          <p:spPr>
            <a:xfrm>
              <a:off x="2123728" y="1916832"/>
              <a:ext cx="4824536" cy="0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5000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  <a:lin ang="10800000" scaled="0"/>
              </a:gra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0365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7434" y="836712"/>
            <a:ext cx="3640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바른고딕OTF Light" pitchFamily="50" charset="-127"/>
                <a:ea typeface="나눔바른고딕OTF Light" pitchFamily="50" charset="-127"/>
              </a:rPr>
              <a:t>about CNN – check similarity</a:t>
            </a:r>
            <a:endParaRPr lang="ko-KR" altLang="en-US" sz="2000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5645" y="1167276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bg1">
                    <a:lumMod val="75000"/>
                  </a:schemeClr>
                </a:solidFill>
                <a:latin typeface="나눔바른고딕OTF Light" pitchFamily="50" charset="-127"/>
                <a:ea typeface="나눔바른고딕OTF Light" pitchFamily="50" charset="-127"/>
              </a:rPr>
              <a:t>Convolutional Neural Network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나눔바른고딕OTF Light" pitchFamily="50" charset="-127"/>
              <a:ea typeface="나눔바른고딕OTF Light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7A6676-9FEA-4DBA-9536-C794AA43F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7" y="1594439"/>
            <a:ext cx="705802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49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28184" y="2348880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pc="-150" dirty="0">
                <a:latin typeface="나눔바른고딕OTF Light" pitchFamily="50" charset="-127"/>
                <a:ea typeface="나눔바른고딕OTF Light" pitchFamily="50" charset="-127"/>
              </a:rPr>
              <a:t>VGG &lt; </a:t>
            </a:r>
            <a:r>
              <a:rPr lang="en-US" altLang="ko-KR" spc="-150" dirty="0" err="1">
                <a:latin typeface="나눔바른고딕OTF Light" pitchFamily="50" charset="-127"/>
                <a:ea typeface="나눔바른고딕OTF Light" pitchFamily="50" charset="-127"/>
              </a:rPr>
              <a:t>ResNet</a:t>
            </a:r>
            <a:endParaRPr lang="en-US" altLang="ko-KR" spc="-150" dirty="0">
              <a:latin typeface="나눔바른고딕OTF Light" pitchFamily="50" charset="-127"/>
              <a:ea typeface="나눔바른고딕OTF Light" pitchFamily="50" charset="-127"/>
            </a:endParaRPr>
          </a:p>
          <a:p>
            <a:endParaRPr lang="en-US" altLang="ko-KR" spc="-150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4F253D-E857-4B91-9926-305C2587369B}"/>
              </a:ext>
            </a:extLst>
          </p:cNvPr>
          <p:cNvGrpSpPr/>
          <p:nvPr/>
        </p:nvGrpSpPr>
        <p:grpSpPr>
          <a:xfrm>
            <a:off x="2123728" y="1268760"/>
            <a:ext cx="4824536" cy="648072"/>
            <a:chOff x="2123728" y="1268760"/>
            <a:chExt cx="4824536" cy="6480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BB414B-B500-4F74-8CFF-E79B9F2CB21E}"/>
                </a:ext>
              </a:extLst>
            </p:cNvPr>
            <p:cNvSpPr txBox="1"/>
            <p:nvPr/>
          </p:nvSpPr>
          <p:spPr>
            <a:xfrm>
              <a:off x="2411760" y="1268760"/>
              <a:ext cx="43204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spc="-150" dirty="0">
                  <a:latin typeface="나눔바른고딕OTF Light" pitchFamily="50" charset="-127"/>
                  <a:ea typeface="나눔바른고딕OTF Light" pitchFamily="50" charset="-127"/>
                </a:rPr>
                <a:t>CNN Benchmark</a:t>
              </a:r>
              <a:endParaRPr lang="ko-KR" altLang="en-US" sz="3200" spc="-150" dirty="0">
                <a:latin typeface="나눔바른고딕OTF Light" pitchFamily="50" charset="-127"/>
                <a:ea typeface="나눔바른고딕OTF Light" pitchFamily="50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8CDFCC9-D5AC-47D6-858D-3A1D870A861A}"/>
                </a:ext>
              </a:extLst>
            </p:cNvPr>
            <p:cNvCxnSpPr/>
            <p:nvPr/>
          </p:nvCxnSpPr>
          <p:spPr>
            <a:xfrm>
              <a:off x="2123728" y="1916832"/>
              <a:ext cx="4824536" cy="0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5000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  <a:lin ang="10800000" scaled="0"/>
              </a:gra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297EE21-4D09-406E-B161-B96FEAF0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25" y="2146818"/>
            <a:ext cx="5544616" cy="430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37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4F253D-E857-4B91-9926-305C2587369B}"/>
              </a:ext>
            </a:extLst>
          </p:cNvPr>
          <p:cNvGrpSpPr/>
          <p:nvPr/>
        </p:nvGrpSpPr>
        <p:grpSpPr>
          <a:xfrm>
            <a:off x="2123728" y="1268760"/>
            <a:ext cx="4824536" cy="648072"/>
            <a:chOff x="2123728" y="1268760"/>
            <a:chExt cx="4824536" cy="6480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BB414B-B500-4F74-8CFF-E79B9F2CB21E}"/>
                </a:ext>
              </a:extLst>
            </p:cNvPr>
            <p:cNvSpPr txBox="1"/>
            <p:nvPr/>
          </p:nvSpPr>
          <p:spPr>
            <a:xfrm>
              <a:off x="2411760" y="1268760"/>
              <a:ext cx="43204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spc="-150" dirty="0" err="1">
                  <a:latin typeface="나눔바른고딕OTF Light" pitchFamily="50" charset="-127"/>
                  <a:ea typeface="나눔바른고딕OTF Light" pitchFamily="50" charset="-127"/>
                </a:rPr>
                <a:t>ResNet</a:t>
              </a:r>
              <a:endParaRPr lang="ko-KR" altLang="en-US" sz="3200" spc="-150" dirty="0">
                <a:latin typeface="나눔바른고딕OTF Light" pitchFamily="50" charset="-127"/>
                <a:ea typeface="나눔바른고딕OTF Light" pitchFamily="50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8CDFCC9-D5AC-47D6-858D-3A1D870A861A}"/>
                </a:ext>
              </a:extLst>
            </p:cNvPr>
            <p:cNvCxnSpPr/>
            <p:nvPr/>
          </p:nvCxnSpPr>
          <p:spPr>
            <a:xfrm>
              <a:off x="2123728" y="1916832"/>
              <a:ext cx="4824536" cy="0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5000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  <a:lin ang="10800000" scaled="0"/>
              </a:gra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052" name="Picture 4" descr="https://cdn-images-1.medium.com/max/800/1*WVs9ywVLLKjSUBZ_mnfFrw.png">
            <a:extLst>
              <a:ext uri="{FF2B5EF4-FFF2-40B4-BE49-F238E27FC236}">
                <a16:creationId xmlns:a16="http://schemas.microsoft.com/office/drawing/2014/main" id="{71190A80-096C-491A-BEFA-A28DA87C9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683" y="2160240"/>
            <a:ext cx="652462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04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cdn-images-1.medium.com/max/800/1*tEaVn-9OEPCre0lmHAJWyw.png">
            <a:extLst>
              <a:ext uri="{FF2B5EF4-FFF2-40B4-BE49-F238E27FC236}">
                <a16:creationId xmlns:a16="http://schemas.microsoft.com/office/drawing/2014/main" id="{48030ECE-2695-48C4-A4B5-921AD666C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40655"/>
            <a:ext cx="352425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4F253D-E857-4B91-9926-305C2587369B}"/>
              </a:ext>
            </a:extLst>
          </p:cNvPr>
          <p:cNvGrpSpPr/>
          <p:nvPr/>
        </p:nvGrpSpPr>
        <p:grpSpPr>
          <a:xfrm>
            <a:off x="2123728" y="1268760"/>
            <a:ext cx="4824536" cy="648072"/>
            <a:chOff x="2123728" y="1268760"/>
            <a:chExt cx="4824536" cy="6480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BB414B-B500-4F74-8CFF-E79B9F2CB21E}"/>
                </a:ext>
              </a:extLst>
            </p:cNvPr>
            <p:cNvSpPr txBox="1"/>
            <p:nvPr/>
          </p:nvSpPr>
          <p:spPr>
            <a:xfrm>
              <a:off x="2411760" y="1268760"/>
              <a:ext cx="43204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spc="-150" dirty="0" err="1">
                  <a:latin typeface="나눔바른고딕OTF Light" pitchFamily="50" charset="-127"/>
                  <a:ea typeface="나눔바른고딕OTF Light" pitchFamily="50" charset="-127"/>
                </a:rPr>
                <a:t>ResNet</a:t>
              </a:r>
              <a:endParaRPr lang="ko-KR" altLang="en-US" sz="3200" spc="-150" dirty="0">
                <a:latin typeface="나눔바른고딕OTF Light" pitchFamily="50" charset="-127"/>
                <a:ea typeface="나눔바른고딕OTF Light" pitchFamily="50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8CDFCC9-D5AC-47D6-858D-3A1D870A861A}"/>
                </a:ext>
              </a:extLst>
            </p:cNvPr>
            <p:cNvCxnSpPr/>
            <p:nvPr/>
          </p:nvCxnSpPr>
          <p:spPr>
            <a:xfrm>
              <a:off x="2123728" y="1916832"/>
              <a:ext cx="4824536" cy="0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5000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  <a:lin ang="10800000" scaled="0"/>
              </a:gra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076" name="Picture 4" descr="https://cdn-images-1.medium.com/max/800/1*37brTipLpo6naVYHiXMbsg.png">
            <a:extLst>
              <a:ext uri="{FF2B5EF4-FFF2-40B4-BE49-F238E27FC236}">
                <a16:creationId xmlns:a16="http://schemas.microsoft.com/office/drawing/2014/main" id="{13440766-FBBA-4C84-AD57-62859C7D8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263152"/>
            <a:ext cx="4610100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cdn-images-1.medium.com/max/800/1*07wrOB82Ktl3uWhY0GWE7A.png">
            <a:extLst>
              <a:ext uri="{FF2B5EF4-FFF2-40B4-BE49-F238E27FC236}">
                <a16:creationId xmlns:a16="http://schemas.microsoft.com/office/drawing/2014/main" id="{9D0BC79B-170A-4585-9AB7-ACDF6F51B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361" y="2814790"/>
            <a:ext cx="463867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cdn-images-1.medium.com/max/800/1*-_ED04HNCNz7HFyqQtbTtg.png">
            <a:extLst>
              <a:ext uri="{FF2B5EF4-FFF2-40B4-BE49-F238E27FC236}">
                <a16:creationId xmlns:a16="http://schemas.microsoft.com/office/drawing/2014/main" id="{3599B8BD-3A37-45F1-A45E-7576BC231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644808"/>
            <a:ext cx="573405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439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4F253D-E857-4B91-9926-305C2587369B}"/>
              </a:ext>
            </a:extLst>
          </p:cNvPr>
          <p:cNvGrpSpPr/>
          <p:nvPr/>
        </p:nvGrpSpPr>
        <p:grpSpPr>
          <a:xfrm>
            <a:off x="2123728" y="1268760"/>
            <a:ext cx="4824536" cy="648072"/>
            <a:chOff x="2123728" y="1268760"/>
            <a:chExt cx="4824536" cy="6480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BB414B-B500-4F74-8CFF-E79B9F2CB21E}"/>
                </a:ext>
              </a:extLst>
            </p:cNvPr>
            <p:cNvSpPr txBox="1"/>
            <p:nvPr/>
          </p:nvSpPr>
          <p:spPr>
            <a:xfrm>
              <a:off x="2411760" y="1268760"/>
              <a:ext cx="43204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spc="-150" dirty="0" err="1">
                  <a:latin typeface="나눔바른고딕OTF Light" pitchFamily="50" charset="-127"/>
                  <a:ea typeface="나눔바른고딕OTF Light" pitchFamily="50" charset="-127"/>
                </a:rPr>
                <a:t>ResNet</a:t>
              </a:r>
              <a:endParaRPr lang="ko-KR" altLang="en-US" sz="3200" spc="-150" dirty="0">
                <a:latin typeface="나눔바른고딕OTF Light" pitchFamily="50" charset="-127"/>
                <a:ea typeface="나눔바른고딕OTF Light" pitchFamily="50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8CDFCC9-D5AC-47D6-858D-3A1D870A861A}"/>
                </a:ext>
              </a:extLst>
            </p:cNvPr>
            <p:cNvCxnSpPr/>
            <p:nvPr/>
          </p:nvCxnSpPr>
          <p:spPr>
            <a:xfrm>
              <a:off x="2123728" y="1916832"/>
              <a:ext cx="4824536" cy="0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5000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  <a:lin ang="10800000" scaled="0"/>
              </a:gra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050" name="Picture 2" descr="https://cdn-images-1.medium.com/max/800/1*4tlPOipWjcwIoNUlQ6IWFQ.png">
            <a:extLst>
              <a:ext uri="{FF2B5EF4-FFF2-40B4-BE49-F238E27FC236}">
                <a16:creationId xmlns:a16="http://schemas.microsoft.com/office/drawing/2014/main" id="{8F98D939-5884-4C53-A250-701361E5D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0"/>
            <a:ext cx="3416784" cy="689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051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바른고딕OTF Light" pitchFamily="50" charset="-127"/>
                <a:ea typeface="나눔바른고딕OTF Light" pitchFamily="50" charset="-127"/>
              </a:rPr>
              <a:t>CONTENTS</a:t>
            </a:r>
            <a:endParaRPr lang="ko-KR" altLang="en-US" sz="2400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7452320" y="5229200"/>
            <a:ext cx="1296144" cy="12961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0" y="5877272"/>
            <a:ext cx="9144000" cy="10801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539552" y="5229200"/>
            <a:ext cx="1296144" cy="12961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24FD4E5-CE62-4EBE-AB6A-DF4D671A9A34}"/>
              </a:ext>
            </a:extLst>
          </p:cNvPr>
          <p:cNvGrpSpPr/>
          <p:nvPr/>
        </p:nvGrpSpPr>
        <p:grpSpPr>
          <a:xfrm>
            <a:off x="222330" y="2492896"/>
            <a:ext cx="8702341" cy="1726451"/>
            <a:chOff x="222330" y="2492896"/>
            <a:chExt cx="8702341" cy="1726451"/>
          </a:xfrm>
        </p:grpSpPr>
        <p:sp>
          <p:nvSpPr>
            <p:cNvPr id="9" name="TextBox 8"/>
            <p:cNvSpPr txBox="1"/>
            <p:nvPr/>
          </p:nvSpPr>
          <p:spPr>
            <a:xfrm>
              <a:off x="427727" y="2492896"/>
              <a:ext cx="84969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>
                  <a:latin typeface="HY헤드라인M" pitchFamily="18" charset="-127"/>
                  <a:ea typeface="HY헤드라인M" pitchFamily="18" charset="-127"/>
                </a:rPr>
                <a:t>01    02    03    04    05</a:t>
              </a:r>
              <a:endParaRPr lang="ko-KR" altLang="en-US" sz="5400" dirty="0">
                <a:latin typeface="HY헤드라인M" pitchFamily="18" charset="-127"/>
                <a:ea typeface="HY헤드라인M" pitchFamily="18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571743" y="3429000"/>
              <a:ext cx="115212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2238560" y="3429000"/>
              <a:ext cx="115212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3966752" y="3429000"/>
              <a:ext cx="115212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5694944" y="3429000"/>
              <a:ext cx="115212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7423136" y="3429000"/>
              <a:ext cx="115212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22330" y="3556680"/>
              <a:ext cx="158175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atin typeface="나눔바른고딕OTF Light" pitchFamily="50" charset="-127"/>
                  <a:ea typeface="나눔바른고딕OTF Light" pitchFamily="50" charset="-127"/>
                </a:rPr>
                <a:t>Environment</a:t>
              </a:r>
              <a:endParaRPr lang="ko-KR" altLang="en-US" spc="-150" dirty="0">
                <a:latin typeface="나눔바른고딕OTF Light" pitchFamily="50" charset="-127"/>
                <a:ea typeface="나눔바른고딕OTF Light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714724" y="3573016"/>
              <a:ext cx="165618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atin typeface="나눔바른고딕OTF Light" pitchFamily="50" charset="-127"/>
                  <a:ea typeface="나눔바른고딕OTF Light" pitchFamily="50" charset="-127"/>
                </a:rPr>
                <a:t>Intelligence model</a:t>
              </a:r>
              <a:endParaRPr lang="ko-KR" altLang="en-US" spc="-150" dirty="0">
                <a:latin typeface="나눔바른고딕OTF Light" pitchFamily="50" charset="-127"/>
                <a:ea typeface="나눔바른고딕OTF Light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283593" y="3635732"/>
              <a:ext cx="18722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atin typeface="나눔바른고딕OTF Light" pitchFamily="50" charset="-127"/>
                  <a:ea typeface="나눔바른고딕OTF Light" pitchFamily="50" charset="-127"/>
                </a:rPr>
                <a:t>data</a:t>
              </a:r>
              <a:endParaRPr lang="ko-KR" altLang="en-US" spc="-150" dirty="0">
                <a:latin typeface="나눔바른고딕OTF Light" pitchFamily="50" charset="-127"/>
                <a:ea typeface="나눔바른고딕OTF Light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334904" y="3573016"/>
              <a:ext cx="18722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atin typeface="나눔바른고딕OTF Light" pitchFamily="50" charset="-127"/>
                  <a:ea typeface="나눔바른고딕OTF Light" pitchFamily="50" charset="-127"/>
                </a:rPr>
                <a:t>.</a:t>
              </a:r>
              <a:endParaRPr lang="ko-KR" altLang="en-US" spc="-150" dirty="0">
                <a:latin typeface="나눔바른고딕OTF Light" pitchFamily="50" charset="-127"/>
                <a:ea typeface="나눔바른고딕OTF Light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E60B7D-B628-42F9-BDDD-C78ABFA1CE73}"/>
                </a:ext>
              </a:extLst>
            </p:cNvPr>
            <p:cNvSpPr txBox="1"/>
            <p:nvPr/>
          </p:nvSpPr>
          <p:spPr>
            <a:xfrm>
              <a:off x="6939777" y="3635732"/>
              <a:ext cx="18722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latin typeface="나눔바른고딕OTF Light" pitchFamily="50" charset="-127"/>
                  <a:ea typeface="나눔바른고딕OTF Light" pitchFamily="50" charset="-127"/>
                </a:rPr>
                <a:t>Progress</a:t>
              </a:r>
              <a:endParaRPr lang="ko-KR" altLang="en-US" spc="-150" dirty="0">
                <a:latin typeface="나눔바른고딕OTF Light" pitchFamily="50" charset="-127"/>
                <a:ea typeface="나눔바른고딕OTF Light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A7E8F7-B1F0-4C70-AD0F-40F3B48F6EAC}"/>
                </a:ext>
              </a:extLst>
            </p:cNvPr>
            <p:cNvSpPr txBox="1"/>
            <p:nvPr/>
          </p:nvSpPr>
          <p:spPr>
            <a:xfrm>
              <a:off x="1894093" y="3556680"/>
              <a:ext cx="165618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>
                  <a:latin typeface="나눔바른고딕OTF Light" pitchFamily="50" charset="-127"/>
                  <a:ea typeface="나눔바른고딕OTF Light" pitchFamily="50" charset="-127"/>
                </a:rPr>
                <a:t>Web</a:t>
              </a:r>
              <a:endParaRPr lang="ko-KR" altLang="en-US" spc="-150" dirty="0">
                <a:latin typeface="나눔바른고딕OTF Light" pitchFamily="50" charset="-127"/>
                <a:ea typeface="나눔바른고딕OTF Light" pitchFamily="50" charset="-127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4F253D-E857-4B91-9926-305C2587369B}"/>
              </a:ext>
            </a:extLst>
          </p:cNvPr>
          <p:cNvGrpSpPr/>
          <p:nvPr/>
        </p:nvGrpSpPr>
        <p:grpSpPr>
          <a:xfrm>
            <a:off x="-1409729" y="74100"/>
            <a:ext cx="8357993" cy="1842732"/>
            <a:chOff x="-1409729" y="74100"/>
            <a:chExt cx="8357993" cy="18427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BB414B-B500-4F74-8CFF-E79B9F2CB21E}"/>
                </a:ext>
              </a:extLst>
            </p:cNvPr>
            <p:cNvSpPr txBox="1"/>
            <p:nvPr/>
          </p:nvSpPr>
          <p:spPr>
            <a:xfrm>
              <a:off x="-1409729" y="74100"/>
              <a:ext cx="43204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spc="-150" dirty="0" err="1">
                  <a:latin typeface="나눔바른고딕OTF Light" pitchFamily="50" charset="-127"/>
                  <a:ea typeface="나눔바른고딕OTF Light" pitchFamily="50" charset="-127"/>
                </a:rPr>
                <a:t>ResNet</a:t>
              </a:r>
              <a:endParaRPr lang="ko-KR" altLang="en-US" sz="3200" spc="-150" dirty="0">
                <a:latin typeface="나눔바른고딕OTF Light" pitchFamily="50" charset="-127"/>
                <a:ea typeface="나눔바른고딕OTF Light" pitchFamily="50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8CDFCC9-D5AC-47D6-858D-3A1D870A861A}"/>
                </a:ext>
              </a:extLst>
            </p:cNvPr>
            <p:cNvCxnSpPr/>
            <p:nvPr/>
          </p:nvCxnSpPr>
          <p:spPr>
            <a:xfrm>
              <a:off x="2123728" y="1916832"/>
              <a:ext cx="4824536" cy="0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5000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  <a:lin ang="10800000" scaled="0"/>
              </a:gra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E3CB9C3-4298-4F05-940A-837B527DA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-10854"/>
            <a:ext cx="5777618" cy="687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587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7434" y="836712"/>
            <a:ext cx="3352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바른고딕OTF Light" pitchFamily="50" charset="-127"/>
                <a:ea typeface="나눔바른고딕OTF Light" pitchFamily="50" charset="-127"/>
              </a:rPr>
              <a:t>about CNN - similarity</a:t>
            </a:r>
            <a:endParaRPr lang="ko-KR" altLang="en-US" sz="2000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5645" y="1167276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고딕OTF Light" pitchFamily="50" charset="-127"/>
                <a:ea typeface="나눔바른고딕OTF Light" pitchFamily="50" charset="-127"/>
              </a:rPr>
              <a:t>Convolutional Neural Network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나눔바른고딕OTF Light" pitchFamily="50" charset="-127"/>
              <a:ea typeface="나눔바른고딕OTF Light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6D3B6C-4012-4817-AA28-8554486EA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87" y="1805617"/>
            <a:ext cx="8124825" cy="18954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5DBB37-D9D0-4116-AB5B-A3A19387AB64}"/>
              </a:ext>
            </a:extLst>
          </p:cNvPr>
          <p:cNvSpPr txBox="1"/>
          <p:nvPr/>
        </p:nvSpPr>
        <p:spPr>
          <a:xfrm>
            <a:off x="436307" y="3846990"/>
            <a:ext cx="8352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pc="-150" dirty="0">
                <a:latin typeface="나눔바른고딕OTF Light" pitchFamily="50" charset="-127"/>
                <a:ea typeface="나눔바른고딕OTF Light" pitchFamily="50" charset="-127"/>
              </a:rPr>
              <a:t>Convert the 2 image to own vectors ( AI model )</a:t>
            </a:r>
          </a:p>
          <a:p>
            <a:pPr marL="342900" indent="-342900">
              <a:buAutoNum type="arabicParenR"/>
            </a:pPr>
            <a:endParaRPr lang="en-US" altLang="ko-KR" spc="-150" dirty="0">
              <a:latin typeface="나눔바른고딕OTF Light" pitchFamily="50" charset="-127"/>
              <a:ea typeface="나눔바른고딕OTF Light" pitchFamily="50" charset="-127"/>
            </a:endParaRPr>
          </a:p>
          <a:p>
            <a:pPr marL="342900" indent="-342900">
              <a:buAutoNum type="arabicParenR"/>
            </a:pPr>
            <a:r>
              <a:rPr lang="en-US" altLang="ko-KR" spc="-150" dirty="0">
                <a:latin typeface="나눔바른고딕OTF Light" pitchFamily="50" charset="-127"/>
                <a:ea typeface="나눔바른고딕OTF Light" pitchFamily="50" charset="-127"/>
              </a:rPr>
              <a:t>Calculate cosine similarity</a:t>
            </a:r>
          </a:p>
          <a:p>
            <a:pPr marL="342900" indent="-342900">
              <a:buAutoNum type="arabicParenR"/>
            </a:pPr>
            <a:endParaRPr lang="en-US" altLang="ko-KR" spc="-150" dirty="0">
              <a:latin typeface="나눔바른고딕OTF Light" pitchFamily="50" charset="-127"/>
              <a:ea typeface="나눔바른고딕OTF Light" pitchFamily="50" charset="-127"/>
            </a:endParaRPr>
          </a:p>
          <a:p>
            <a:pPr marL="342900" indent="-342900">
              <a:buAutoNum type="arabicParenR"/>
            </a:pPr>
            <a:r>
              <a:rPr lang="en-US" altLang="ko-KR" spc="-150" dirty="0">
                <a:latin typeface="나눔바른고딕OTF Light" pitchFamily="50" charset="-127"/>
                <a:ea typeface="나눔바른고딕OTF Light" pitchFamily="50" charset="-127"/>
              </a:rPr>
              <a:t>If the similarity exceeds the threshold, they are similar </a:t>
            </a:r>
          </a:p>
        </p:txBody>
      </p:sp>
    </p:spTree>
    <p:extLst>
      <p:ext uri="{BB962C8B-B14F-4D97-AF65-F5344CB8AC3E}">
        <p14:creationId xmlns:p14="http://schemas.microsoft.com/office/powerpoint/2010/main" val="1188656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4F253D-E857-4B91-9926-305C2587369B}"/>
              </a:ext>
            </a:extLst>
          </p:cNvPr>
          <p:cNvGrpSpPr/>
          <p:nvPr/>
        </p:nvGrpSpPr>
        <p:grpSpPr>
          <a:xfrm>
            <a:off x="2123728" y="1268760"/>
            <a:ext cx="4824536" cy="648072"/>
            <a:chOff x="2123728" y="1268760"/>
            <a:chExt cx="4824536" cy="6480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BB414B-B500-4F74-8CFF-E79B9F2CB21E}"/>
                </a:ext>
              </a:extLst>
            </p:cNvPr>
            <p:cNvSpPr txBox="1"/>
            <p:nvPr/>
          </p:nvSpPr>
          <p:spPr>
            <a:xfrm>
              <a:off x="2411760" y="1268760"/>
              <a:ext cx="43204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spc="-150" dirty="0" err="1">
                  <a:latin typeface="나눔바른고딕OTF Light" pitchFamily="50" charset="-127"/>
                  <a:ea typeface="나눔바른고딕OTF Light" pitchFamily="50" charset="-127"/>
                </a:rPr>
                <a:t>DenseNet</a:t>
              </a:r>
              <a:endParaRPr lang="ko-KR" altLang="en-US" sz="3200" spc="-150" dirty="0">
                <a:latin typeface="나눔바른고딕OTF Light" pitchFamily="50" charset="-127"/>
                <a:ea typeface="나눔바른고딕OTF Light" pitchFamily="50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8CDFCC9-D5AC-47D6-858D-3A1D870A861A}"/>
                </a:ext>
              </a:extLst>
            </p:cNvPr>
            <p:cNvCxnSpPr/>
            <p:nvPr/>
          </p:nvCxnSpPr>
          <p:spPr>
            <a:xfrm>
              <a:off x="2123728" y="1916832"/>
              <a:ext cx="4824536" cy="0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5000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  <a:lin ang="10800000" scaled="0"/>
              </a:gra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429196-89F9-42B8-B8A4-EB4BC7F33E7F}"/>
              </a:ext>
            </a:extLst>
          </p:cNvPr>
          <p:cNvSpPr txBox="1"/>
          <p:nvPr/>
        </p:nvSpPr>
        <p:spPr>
          <a:xfrm>
            <a:off x="11484768" y="1561147"/>
            <a:ext cx="8352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pc="-150" dirty="0">
                <a:latin typeface="나눔바른고딕OTF Light" pitchFamily="50" charset="-127"/>
                <a:ea typeface="나눔바른고딕OTF Light" pitchFamily="50" charset="-127"/>
              </a:rPr>
              <a:t>We used ResNet101 structure</a:t>
            </a:r>
          </a:p>
          <a:p>
            <a:endParaRPr lang="en-US" altLang="ko-KR" spc="-150" dirty="0">
              <a:latin typeface="나눔바른고딕OTF Light" pitchFamily="50" charset="-127"/>
              <a:ea typeface="나눔바른고딕OTF Light" pitchFamily="50" charset="-127"/>
            </a:endParaRPr>
          </a:p>
          <a:p>
            <a:endParaRPr lang="en-US" altLang="ko-KR" spc="-150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pic>
        <p:nvPicPr>
          <p:cNvPr id="5122" name="Picture 2" descr="https://i.imgur.com/vsqXLzE.png">
            <a:extLst>
              <a:ext uri="{FF2B5EF4-FFF2-40B4-BE49-F238E27FC236}">
                <a16:creationId xmlns:a16="http://schemas.microsoft.com/office/drawing/2014/main" id="{B22ABB97-6392-477C-A4B0-7E4185312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181535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619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4F253D-E857-4B91-9926-305C2587369B}"/>
              </a:ext>
            </a:extLst>
          </p:cNvPr>
          <p:cNvGrpSpPr/>
          <p:nvPr/>
        </p:nvGrpSpPr>
        <p:grpSpPr>
          <a:xfrm>
            <a:off x="2123728" y="1268760"/>
            <a:ext cx="4824536" cy="648072"/>
            <a:chOff x="2123728" y="1268760"/>
            <a:chExt cx="4824536" cy="6480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BB414B-B500-4F74-8CFF-E79B9F2CB21E}"/>
                </a:ext>
              </a:extLst>
            </p:cNvPr>
            <p:cNvSpPr txBox="1"/>
            <p:nvPr/>
          </p:nvSpPr>
          <p:spPr>
            <a:xfrm>
              <a:off x="2411760" y="1268760"/>
              <a:ext cx="43204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spc="-150" dirty="0" err="1">
                  <a:latin typeface="나눔바른고딕OTF Light" pitchFamily="50" charset="-127"/>
                  <a:ea typeface="나눔바른고딕OTF Light" pitchFamily="50" charset="-127"/>
                </a:rPr>
                <a:t>DenseNet</a:t>
              </a:r>
              <a:endParaRPr lang="ko-KR" altLang="en-US" sz="3200" spc="-150" dirty="0">
                <a:latin typeface="나눔바른고딕OTF Light" pitchFamily="50" charset="-127"/>
                <a:ea typeface="나눔바른고딕OTF Light" pitchFamily="50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8CDFCC9-D5AC-47D6-858D-3A1D870A861A}"/>
                </a:ext>
              </a:extLst>
            </p:cNvPr>
            <p:cNvCxnSpPr/>
            <p:nvPr/>
          </p:nvCxnSpPr>
          <p:spPr>
            <a:xfrm>
              <a:off x="2123728" y="1916832"/>
              <a:ext cx="4824536" cy="0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5000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  <a:lin ang="10800000" scaled="0"/>
              </a:gra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429196-89F9-42B8-B8A4-EB4BC7F33E7F}"/>
              </a:ext>
            </a:extLst>
          </p:cNvPr>
          <p:cNvSpPr txBox="1"/>
          <p:nvPr/>
        </p:nvSpPr>
        <p:spPr>
          <a:xfrm>
            <a:off x="11484768" y="1561147"/>
            <a:ext cx="8352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pc="-150" dirty="0">
                <a:latin typeface="나눔바른고딕OTF Light" pitchFamily="50" charset="-127"/>
                <a:ea typeface="나눔바른고딕OTF Light" pitchFamily="50" charset="-127"/>
              </a:rPr>
              <a:t>We used ResNet101 structure</a:t>
            </a:r>
          </a:p>
          <a:p>
            <a:endParaRPr lang="en-US" altLang="ko-KR" spc="-150" dirty="0">
              <a:latin typeface="나눔바른고딕OTF Light" pitchFamily="50" charset="-127"/>
              <a:ea typeface="나눔바른고딕OTF Light" pitchFamily="50" charset="-127"/>
            </a:endParaRPr>
          </a:p>
          <a:p>
            <a:endParaRPr lang="en-US" altLang="ko-KR" spc="-150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291374-0E24-4B84-807D-86A41C682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004" y="2340948"/>
            <a:ext cx="9144000" cy="444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54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7434" y="836712"/>
            <a:ext cx="3352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바른고딕OTF Light" pitchFamily="50" charset="-127"/>
                <a:ea typeface="나눔바른고딕OTF Light" pitchFamily="50" charset="-127"/>
              </a:rPr>
              <a:t>about CNN - classification</a:t>
            </a:r>
            <a:endParaRPr lang="ko-KR" altLang="en-US" sz="2000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5645" y="1167276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고딕OTF Light" pitchFamily="50" charset="-127"/>
                <a:ea typeface="나눔바른고딕OTF Light" pitchFamily="50" charset="-127"/>
              </a:rPr>
              <a:t>Convolutional Neural Network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나눔바른고딕OTF Light" pitchFamily="50" charset="-127"/>
              <a:ea typeface="나눔바른고딕OTF Light" pitchFamily="50" charset="-127"/>
            </a:endParaRPr>
          </a:p>
        </p:txBody>
      </p:sp>
      <p:pic>
        <p:nvPicPr>
          <p:cNvPr id="3074" name="Picture 2" descr="cnn classificationì ëí ì´ë¯¸ì§ ê²ìê²°ê³¼">
            <a:extLst>
              <a:ext uri="{FF2B5EF4-FFF2-40B4-BE49-F238E27FC236}">
                <a16:creationId xmlns:a16="http://schemas.microsoft.com/office/drawing/2014/main" id="{C4909B2A-4498-4A31-B3C6-7D0C68A07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68" y="2420888"/>
            <a:ext cx="8748464" cy="233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750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7434" y="836712"/>
            <a:ext cx="3352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바른고딕OTF Light" pitchFamily="50" charset="-127"/>
                <a:ea typeface="나눔바른고딕OTF Light" pitchFamily="50" charset="-127"/>
              </a:rPr>
              <a:t>R-CNN(Regions with CNN)</a:t>
            </a:r>
            <a:endParaRPr lang="ko-KR" altLang="en-US" sz="2000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5645" y="1167276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고딕OTF Light" pitchFamily="50" charset="-127"/>
                <a:ea typeface="나눔바른고딕OTF Light" pitchFamily="50" charset="-127"/>
              </a:rPr>
              <a:t>Convolutional Neural Network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나눔바른고딕OTF Light" pitchFamily="50" charset="-127"/>
              <a:ea typeface="나눔바른고딕OTF Light" pitchFamily="50" charset="-127"/>
            </a:endParaRPr>
          </a:p>
        </p:txBody>
      </p:sp>
      <p:pic>
        <p:nvPicPr>
          <p:cNvPr id="1028" name="Picture 4" descr="https://cdn-images-1.medium.com/max/800/1*REPHY47zAyzgbNKC6zlvBQ.png">
            <a:extLst>
              <a:ext uri="{FF2B5EF4-FFF2-40B4-BE49-F238E27FC236}">
                <a16:creationId xmlns:a16="http://schemas.microsoft.com/office/drawing/2014/main" id="{A89CBE77-4636-4F03-9E1F-771553803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05617"/>
            <a:ext cx="76200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8C07FD-0218-4A2F-9468-65DD2571075D}"/>
              </a:ext>
            </a:extLst>
          </p:cNvPr>
          <p:cNvSpPr txBox="1"/>
          <p:nvPr/>
        </p:nvSpPr>
        <p:spPr>
          <a:xfrm>
            <a:off x="1475656" y="4955581"/>
            <a:ext cx="8352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pc="-150" dirty="0">
                <a:latin typeface="나눔바른고딕OTF Light" pitchFamily="50" charset="-127"/>
                <a:ea typeface="나눔바른고딕OTF Light" pitchFamily="50" charset="-127"/>
              </a:rPr>
              <a:t>R-CNN</a:t>
            </a:r>
          </a:p>
          <a:p>
            <a:pPr marL="342900" indent="-342900">
              <a:buAutoNum type="arabicParenR"/>
            </a:pPr>
            <a:r>
              <a:rPr lang="en-US" altLang="ko-KR" spc="-150" dirty="0">
                <a:latin typeface="나눔바른고딕OTF Light" pitchFamily="50" charset="-127"/>
                <a:ea typeface="나눔바른고딕OTF Light" pitchFamily="50" charset="-127"/>
              </a:rPr>
              <a:t>Fast R-CNN</a:t>
            </a:r>
          </a:p>
          <a:p>
            <a:pPr marL="342900" indent="-342900">
              <a:buAutoNum type="arabicParenR"/>
            </a:pPr>
            <a:r>
              <a:rPr lang="en-US" altLang="ko-KR" spc="-150" dirty="0">
                <a:latin typeface="나눔바른고딕OTF Light" pitchFamily="50" charset="-127"/>
                <a:ea typeface="나눔바른고딕OTF Light" pitchFamily="50" charset="-127"/>
              </a:rPr>
              <a:t>Faster R-CNN</a:t>
            </a:r>
          </a:p>
        </p:txBody>
      </p:sp>
    </p:spTree>
    <p:extLst>
      <p:ext uri="{BB962C8B-B14F-4D97-AF65-F5344CB8AC3E}">
        <p14:creationId xmlns:p14="http://schemas.microsoft.com/office/powerpoint/2010/main" val="1763636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-images-1.medium.com/freeze/max/1000/1*9zQcEjgJ-TvEBAQr5rW_-w.png?q=20">
            <a:extLst>
              <a:ext uri="{FF2B5EF4-FFF2-40B4-BE49-F238E27FC236}">
                <a16:creationId xmlns:a16="http://schemas.microsoft.com/office/drawing/2014/main" id="{E54A228B-265E-4870-923B-D84E563E2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004" y="1158374"/>
            <a:ext cx="9144000" cy="578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7434" y="836712"/>
            <a:ext cx="3352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바른고딕OTF Light" pitchFamily="50" charset="-127"/>
                <a:ea typeface="나눔바른고딕OTF Light" pitchFamily="50" charset="-127"/>
              </a:rPr>
              <a:t>YOLO algorithm</a:t>
            </a:r>
            <a:endParaRPr lang="ko-KR" altLang="en-US" sz="2000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5645" y="1167276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고딕OTF Light" pitchFamily="50" charset="-127"/>
                <a:ea typeface="나눔바른고딕OTF Light" pitchFamily="50" charset="-127"/>
              </a:rPr>
              <a:t>Convolutional Neural Network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1FC37A-6154-49B3-9190-11D6F8B4D322}"/>
              </a:ext>
            </a:extLst>
          </p:cNvPr>
          <p:cNvSpPr txBox="1"/>
          <p:nvPr/>
        </p:nvSpPr>
        <p:spPr>
          <a:xfrm>
            <a:off x="7020272" y="5693120"/>
            <a:ext cx="8352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pc="-150" dirty="0">
                <a:latin typeface="나눔바른고딕OTF Light" pitchFamily="50" charset="-127"/>
                <a:ea typeface="나눔바른고딕OTF Light" pitchFamily="50" charset="-127"/>
              </a:rPr>
              <a:t>V1</a:t>
            </a:r>
          </a:p>
          <a:p>
            <a:pPr marL="342900" indent="-342900">
              <a:buAutoNum type="arabicParenR"/>
            </a:pPr>
            <a:r>
              <a:rPr lang="en-US" altLang="ko-KR" spc="-150" dirty="0">
                <a:latin typeface="나눔바른고딕OTF Light" pitchFamily="50" charset="-127"/>
                <a:ea typeface="나눔바른고딕OTF Light" pitchFamily="50" charset="-127"/>
              </a:rPr>
              <a:t>V2</a:t>
            </a:r>
          </a:p>
          <a:p>
            <a:pPr marL="342900" indent="-342900">
              <a:buAutoNum type="arabicParenR"/>
            </a:pPr>
            <a:r>
              <a:rPr lang="en-US" altLang="ko-KR" spc="-150" dirty="0">
                <a:latin typeface="나눔바른고딕OTF Light" pitchFamily="50" charset="-127"/>
                <a:ea typeface="나눔바른고딕OTF Light" pitchFamily="50" charset="-127"/>
              </a:rPr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1203845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curt-park.github.io/images/yolo/Table1.JPG">
            <a:extLst>
              <a:ext uri="{FF2B5EF4-FFF2-40B4-BE49-F238E27FC236}">
                <a16:creationId xmlns:a16="http://schemas.microsoft.com/office/drawing/2014/main" id="{800173DB-AAED-45AD-9222-EBD984F4C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13332" y="1805617"/>
            <a:ext cx="12170664" cy="479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7434" y="836712"/>
            <a:ext cx="3352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바른고딕OTF Light" pitchFamily="50" charset="-127"/>
                <a:ea typeface="나눔바른고딕OTF Light" pitchFamily="50" charset="-127"/>
              </a:rPr>
              <a:t>about CNN - classification</a:t>
            </a:r>
            <a:endParaRPr lang="ko-KR" altLang="en-US" sz="2000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5645" y="1167276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고딕OTF Light" pitchFamily="50" charset="-127"/>
                <a:ea typeface="나눔바른고딕OTF Light" pitchFamily="50" charset="-127"/>
              </a:rPr>
              <a:t>Convolutional Neural Network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나눔바른고딕OTF Light" pitchFamily="50" charset="-127"/>
              <a:ea typeface="나눔바른고딕OTF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3808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curt-park.github.io/images/yolo/Figure4.JPG">
            <a:extLst>
              <a:ext uri="{FF2B5EF4-FFF2-40B4-BE49-F238E27FC236}">
                <a16:creationId xmlns:a16="http://schemas.microsoft.com/office/drawing/2014/main" id="{70D3375E-75D2-4883-B2A4-8EDC1A70F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21865" y="1805617"/>
            <a:ext cx="13387730" cy="4683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7434" y="836712"/>
            <a:ext cx="3352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바른고딕OTF Light" pitchFamily="50" charset="-127"/>
                <a:ea typeface="나눔바른고딕OTF Light" pitchFamily="50" charset="-127"/>
              </a:rPr>
              <a:t>about CNN - classification</a:t>
            </a:r>
            <a:endParaRPr lang="ko-KR" altLang="en-US" sz="2000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5645" y="1167276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고딕OTF Light" pitchFamily="50" charset="-127"/>
                <a:ea typeface="나눔바른고딕OTF Light" pitchFamily="50" charset="-127"/>
              </a:rPr>
              <a:t>Convolutional Neural Network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나눔바른고딕OTF Light" pitchFamily="50" charset="-127"/>
              <a:ea typeface="나눔바른고딕OTF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164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7434" y="836712"/>
            <a:ext cx="3352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바른고딕OTF Light" pitchFamily="50" charset="-127"/>
                <a:ea typeface="나눔바른고딕OTF Light" pitchFamily="50" charset="-127"/>
              </a:rPr>
              <a:t>YOLO algorithm</a:t>
            </a:r>
            <a:endParaRPr lang="ko-KR" altLang="en-US" sz="2000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5645" y="1167276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고딕OTF Light" pitchFamily="50" charset="-127"/>
                <a:ea typeface="나눔바른고딕OTF Light" pitchFamily="50" charset="-127"/>
              </a:rPr>
              <a:t>Convolutional Neural Network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나눔바른고딕OTF Light" pitchFamily="50" charset="-127"/>
              <a:ea typeface="나눔바른고딕OTF Light" pitchFamily="50" charset="-127"/>
            </a:endParaRPr>
          </a:p>
        </p:txBody>
      </p:sp>
      <p:pic>
        <p:nvPicPr>
          <p:cNvPr id="3074" name="Picture 2" descr="https://curt-park.github.io/images/yolo/Figure3.JPG">
            <a:extLst>
              <a:ext uri="{FF2B5EF4-FFF2-40B4-BE49-F238E27FC236}">
                <a16:creationId xmlns:a16="http://schemas.microsoft.com/office/drawing/2014/main" id="{52F28F58-3AB4-4435-AF6E-2A4AD55C5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11300"/>
            <a:ext cx="9144000" cy="383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700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4F253D-E857-4B91-9926-305C2587369B}"/>
              </a:ext>
            </a:extLst>
          </p:cNvPr>
          <p:cNvGrpSpPr/>
          <p:nvPr/>
        </p:nvGrpSpPr>
        <p:grpSpPr>
          <a:xfrm>
            <a:off x="2123728" y="1268760"/>
            <a:ext cx="4824536" cy="648072"/>
            <a:chOff x="2123728" y="1268760"/>
            <a:chExt cx="4824536" cy="6480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BB414B-B500-4F74-8CFF-E79B9F2CB21E}"/>
                </a:ext>
              </a:extLst>
            </p:cNvPr>
            <p:cNvSpPr txBox="1"/>
            <p:nvPr/>
          </p:nvSpPr>
          <p:spPr>
            <a:xfrm>
              <a:off x="2411760" y="1268760"/>
              <a:ext cx="43204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spc="-150">
                  <a:latin typeface="나눔바른고딕OTF Light" pitchFamily="50" charset="-127"/>
                  <a:ea typeface="나눔바른고딕OTF Light" pitchFamily="50" charset="-127"/>
                </a:rPr>
                <a:t>Similar Service</a:t>
              </a:r>
              <a:endParaRPr lang="ko-KR" altLang="en-US" sz="3200" spc="-150" dirty="0">
                <a:latin typeface="나눔바른고딕OTF Light" pitchFamily="50" charset="-127"/>
                <a:ea typeface="나눔바른고딕OTF Light" pitchFamily="50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8CDFCC9-D5AC-47D6-858D-3A1D870A861A}"/>
                </a:ext>
              </a:extLst>
            </p:cNvPr>
            <p:cNvCxnSpPr/>
            <p:nvPr/>
          </p:nvCxnSpPr>
          <p:spPr>
            <a:xfrm>
              <a:off x="2123728" y="1916832"/>
              <a:ext cx="4824536" cy="0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5000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  <a:lin ang="10800000" scaled="0"/>
              </a:gra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26" name="Picture 2" descr="ë¹ì¤ë¹ ë¡ê³ ì ëí ì´ë¯¸ì§ ê²ìê²°ê³¼">
            <a:extLst>
              <a:ext uri="{FF2B5EF4-FFF2-40B4-BE49-F238E27FC236}">
                <a16:creationId xmlns:a16="http://schemas.microsoft.com/office/drawing/2014/main" id="{F4789B78-918E-41F4-A64A-54ED45575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6900" y="2492825"/>
            <a:ext cx="12097800" cy="30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808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85F1421-F2F9-44A4-8751-F18FCCDB6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274" y="0"/>
            <a:ext cx="7032726" cy="6858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-36512" y="116632"/>
            <a:ext cx="3352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바른고딕OTF Light" pitchFamily="50" charset="-127"/>
                <a:ea typeface="나눔바른고딕OTF Light" pitchFamily="50" charset="-127"/>
              </a:rPr>
              <a:t>YOLO algorithm</a:t>
            </a:r>
            <a:endParaRPr lang="ko-KR" altLang="en-US" sz="2000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28301" y="447196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고딕OTF Light" pitchFamily="50" charset="-127"/>
                <a:ea typeface="나눔바른고딕OTF Light" pitchFamily="50" charset="-127"/>
              </a:rPr>
              <a:t>Convolutional Neural Network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나눔바른고딕OTF Light" pitchFamily="50" charset="-127"/>
              <a:ea typeface="나눔바른고딕OTF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91051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58BFA5F-ED1F-497C-8942-E336A0DA5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103665"/>
            <a:ext cx="3971037" cy="265066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C7BF250-A95F-47A7-AC81-97B94865ED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362" y="2098702"/>
            <a:ext cx="3971037" cy="266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343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2EAB126-5B57-430D-A2B2-097A7F6382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1443480"/>
            <a:ext cx="3971037" cy="39710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426533-061D-4305-872B-8395E0BA0B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362" y="1443481"/>
            <a:ext cx="3971037" cy="397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1788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7434" y="836712"/>
            <a:ext cx="3352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바른고딕OTF Light" pitchFamily="50" charset="-127"/>
                <a:ea typeface="나눔바른고딕OTF Light" pitchFamily="50" charset="-127"/>
              </a:rPr>
              <a:t>about CNN - classification</a:t>
            </a:r>
            <a:endParaRPr lang="ko-KR" altLang="en-US" sz="2000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5645" y="1167276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고딕OTF Light" pitchFamily="50" charset="-127"/>
                <a:ea typeface="나눔바른고딕OTF Light" pitchFamily="50" charset="-127"/>
              </a:rPr>
              <a:t>Convolutional Neural Network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656956-68EA-496D-912E-8ADA7DAA3EF4}"/>
              </a:ext>
            </a:extLst>
          </p:cNvPr>
          <p:cNvSpPr txBox="1"/>
          <p:nvPr/>
        </p:nvSpPr>
        <p:spPr>
          <a:xfrm>
            <a:off x="1115616" y="2505670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pc="-150" dirty="0">
                <a:latin typeface="나눔바른고딕OTF Light" pitchFamily="50" charset="-127"/>
                <a:ea typeface="나눔바른고딕OTF Light" pitchFamily="50" charset="-127"/>
              </a:rPr>
              <a:t>Data mining …</a:t>
            </a:r>
          </a:p>
        </p:txBody>
      </p:sp>
    </p:spTree>
    <p:extLst>
      <p:ext uri="{BB962C8B-B14F-4D97-AF65-F5344CB8AC3E}">
        <p14:creationId xmlns:p14="http://schemas.microsoft.com/office/powerpoint/2010/main" val="4707610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7434" y="836712"/>
            <a:ext cx="3352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바른고딕OTF Light" pitchFamily="50" charset="-127"/>
                <a:ea typeface="나눔바른고딕OTF Light" pitchFamily="50" charset="-127"/>
              </a:rPr>
              <a:t>Data</a:t>
            </a:r>
            <a:endParaRPr lang="ko-KR" altLang="en-US" sz="2000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5645" y="1167276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고딕OTF Light" pitchFamily="50" charset="-127"/>
                <a:ea typeface="나눔바른고딕OTF Light" pitchFamily="50" charset="-127"/>
              </a:rPr>
              <a:t>Training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10B171B-F8C1-47F1-82AB-EDCED62F6B71}"/>
              </a:ext>
            </a:extLst>
          </p:cNvPr>
          <p:cNvSpPr/>
          <p:nvPr/>
        </p:nvSpPr>
        <p:spPr>
          <a:xfrm>
            <a:off x="5796136" y="1495976"/>
            <a:ext cx="297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http://www.image-net.org/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8E4AB7-5592-4D0A-88E2-E62A97A35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906514"/>
            <a:ext cx="6192688" cy="485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287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244293B-89D3-42BB-AE02-BB828ED2C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0"/>
            <a:ext cx="7831869" cy="6858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27434" y="836712"/>
            <a:ext cx="3352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바른고딕OTF Light" pitchFamily="50" charset="-127"/>
                <a:ea typeface="나눔바른고딕OTF Light" pitchFamily="50" charset="-127"/>
              </a:rPr>
              <a:t>Data</a:t>
            </a:r>
            <a:endParaRPr lang="ko-KR" altLang="en-US" sz="2000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5645" y="1167276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고딕OTF Light" pitchFamily="50" charset="-127"/>
                <a:ea typeface="나눔바른고딕OTF Light" pitchFamily="50" charset="-127"/>
              </a:rPr>
              <a:t>Test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나눔바른고딕OTF Light" pitchFamily="50" charset="-127"/>
              <a:ea typeface="나눔바른고딕OTF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21941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87524" y="2708920"/>
            <a:ext cx="8568952" cy="290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spc="-150">
                <a:latin typeface="나눔바른고딕OTF Light" pitchFamily="50" charset="-127"/>
                <a:ea typeface="나눔바른고딕OTF Light" pitchFamily="50" charset="-127"/>
              </a:rPr>
              <a:t>1) data mining</a:t>
            </a:r>
          </a:p>
          <a:p>
            <a:pPr>
              <a:lnSpc>
                <a:spcPct val="150000"/>
              </a:lnSpc>
            </a:pPr>
            <a:r>
              <a:rPr lang="en-US" altLang="ko-KR" sz="2500" spc="-150">
                <a:latin typeface="나눔바른고딕OTF Light" pitchFamily="50" charset="-127"/>
                <a:ea typeface="나눔바른고딕OTF Light" pitchFamily="50" charset="-127"/>
              </a:rPr>
              <a:t>2) training &amp; optimize</a:t>
            </a:r>
          </a:p>
          <a:p>
            <a:pPr>
              <a:lnSpc>
                <a:spcPct val="150000"/>
              </a:lnSpc>
            </a:pPr>
            <a:r>
              <a:rPr lang="en-US" altLang="ko-KR" sz="2500" spc="-150">
                <a:latin typeface="나눔바른고딕OTF Light" pitchFamily="50" charset="-127"/>
                <a:ea typeface="나눔바른고딕OTF Light" pitchFamily="50" charset="-127"/>
              </a:rPr>
              <a:t>3) merging</a:t>
            </a:r>
          </a:p>
          <a:p>
            <a:pPr>
              <a:lnSpc>
                <a:spcPct val="150000"/>
              </a:lnSpc>
            </a:pPr>
            <a:r>
              <a:rPr lang="en-US" altLang="ko-KR" sz="2500" spc="-150">
                <a:latin typeface="나눔바른고딕OTF Light" pitchFamily="50" charset="-127"/>
                <a:ea typeface="나눔바른고딕OTF Light" pitchFamily="50" charset="-127"/>
              </a:rPr>
              <a:t>4) Recommend system (intelligence?) implementation</a:t>
            </a:r>
            <a:endParaRPr lang="en-US" altLang="ko-KR" sz="2500" spc="-150" dirty="0">
              <a:latin typeface="나눔바른고딕OTF Light" pitchFamily="50" charset="-127"/>
              <a:ea typeface="나눔바른고딕OTF Light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500" spc="-150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4F253D-E857-4B91-9926-305C2587369B}"/>
              </a:ext>
            </a:extLst>
          </p:cNvPr>
          <p:cNvGrpSpPr/>
          <p:nvPr/>
        </p:nvGrpSpPr>
        <p:grpSpPr>
          <a:xfrm>
            <a:off x="2123728" y="1268760"/>
            <a:ext cx="4824536" cy="648072"/>
            <a:chOff x="2123728" y="1268760"/>
            <a:chExt cx="4824536" cy="6480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BB414B-B500-4F74-8CFF-E79B9F2CB21E}"/>
                </a:ext>
              </a:extLst>
            </p:cNvPr>
            <p:cNvSpPr txBox="1"/>
            <p:nvPr/>
          </p:nvSpPr>
          <p:spPr>
            <a:xfrm>
              <a:off x="2411760" y="1268760"/>
              <a:ext cx="43204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spc="-150">
                  <a:latin typeface="나눔바른고딕OTF Light" pitchFamily="50" charset="-127"/>
                  <a:ea typeface="나눔바른고딕OTF Light" pitchFamily="50" charset="-127"/>
                </a:rPr>
                <a:t>Todos…</a:t>
              </a:r>
              <a:endParaRPr lang="ko-KR" altLang="en-US" sz="3200" spc="-150" dirty="0">
                <a:latin typeface="나눔바른고딕OTF Light" pitchFamily="50" charset="-127"/>
                <a:ea typeface="나눔바른고딕OTF Light" pitchFamily="50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8CDFCC9-D5AC-47D6-858D-3A1D870A861A}"/>
                </a:ext>
              </a:extLst>
            </p:cNvPr>
            <p:cNvCxnSpPr/>
            <p:nvPr/>
          </p:nvCxnSpPr>
          <p:spPr>
            <a:xfrm>
              <a:off x="2123728" y="1916832"/>
              <a:ext cx="4824536" cy="0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5000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  <a:lin ang="10800000" scaled="0"/>
              </a:gra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81276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58422" y="1340768"/>
            <a:ext cx="3858956" cy="38589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486740" y="271681"/>
            <a:ext cx="2477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>
                <a:solidFill>
                  <a:schemeClr val="bg1"/>
                </a:solidFill>
              </a:rPr>
              <a:t>WEBTECH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22879" y="2821575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>
                <a:solidFill>
                  <a:schemeClr val="bg1"/>
                </a:solidFill>
              </a:rPr>
              <a:t>Q&amp;A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4486" y="5466710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ko-KR" altLang="en-US" sz="16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1560" y="1844824"/>
            <a:ext cx="7848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pc="-150" dirty="0">
              <a:latin typeface="나눔바른고딕OTF Light" pitchFamily="50" charset="-127"/>
              <a:ea typeface="나눔바른고딕OTF Light" pitchFamily="50" charset="-127"/>
            </a:endParaRPr>
          </a:p>
          <a:p>
            <a:endParaRPr lang="en-US" altLang="ko-KR" spc="-150" dirty="0">
              <a:latin typeface="나눔바른고딕OTF Light" pitchFamily="50" charset="-127"/>
              <a:ea typeface="나눔바른고딕OTF Light" pitchFamily="50" charset="-127"/>
            </a:endParaRPr>
          </a:p>
          <a:p>
            <a:endParaRPr lang="en-US" altLang="ko-KR" spc="-150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E512F6-28C1-4982-8C59-47CD690C2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2883"/>
            <a:ext cx="3333997" cy="685321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A5BA700-F389-4821-A15C-DA195041B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12883"/>
            <a:ext cx="3333997" cy="685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02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15616" y="2505670"/>
            <a:ext cx="784887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pc="-150" dirty="0">
                <a:latin typeface="나눔바른고딕OTF Light" pitchFamily="50" charset="-127"/>
                <a:ea typeface="나눔바른고딕OTF Light" pitchFamily="50" charset="-127"/>
              </a:rPr>
              <a:t>Linux</a:t>
            </a:r>
            <a:r>
              <a:rPr lang="ko-KR" altLang="en-US" spc="-150" dirty="0">
                <a:latin typeface="나눔바른고딕OTF Light" pitchFamily="50" charset="-127"/>
                <a:ea typeface="나눔바른고딕OTF Light" pitchFamily="50" charset="-127"/>
              </a:rPr>
              <a:t> </a:t>
            </a:r>
            <a:r>
              <a:rPr lang="en-US" altLang="ko-KR" spc="-150" dirty="0">
                <a:latin typeface="나눔바른고딕OTF Light" pitchFamily="50" charset="-127"/>
                <a:ea typeface="나눔바른고딕OTF Light" pitchFamily="50" charset="-127"/>
              </a:rPr>
              <a:t>Ubuntu 18.</a:t>
            </a:r>
          </a:p>
          <a:p>
            <a:pPr marL="342900" indent="-342900">
              <a:buAutoNum type="arabicParenR"/>
            </a:pPr>
            <a:endParaRPr lang="en-US" altLang="ko-KR" spc="-150" dirty="0">
              <a:latin typeface="나눔바른고딕OTF Light" pitchFamily="50" charset="-127"/>
              <a:ea typeface="나눔바른고딕OTF Light" pitchFamily="50" charset="-127"/>
            </a:endParaRPr>
          </a:p>
          <a:p>
            <a:pPr marL="342900" indent="-342900">
              <a:buAutoNum type="arabicParenR"/>
            </a:pPr>
            <a:r>
              <a:rPr lang="en-US" altLang="ko-KR" spc="-150" dirty="0">
                <a:latin typeface="나눔바른고딕OTF Light" pitchFamily="50" charset="-127"/>
                <a:ea typeface="나눔바른고딕OTF Light" pitchFamily="50" charset="-127"/>
              </a:rPr>
              <a:t>Python 3.6.5 (With anaconda)</a:t>
            </a:r>
          </a:p>
          <a:p>
            <a:pPr marL="800100" lvl="1" indent="-342900">
              <a:buAutoNum type="arabicParenR"/>
            </a:pPr>
            <a:r>
              <a:rPr lang="en-US" altLang="ko-KR" spc="-150" dirty="0" err="1">
                <a:latin typeface="나눔바른고딕OTF Light" pitchFamily="50" charset="-127"/>
                <a:ea typeface="나눔바른고딕OTF Light" pitchFamily="50" charset="-127"/>
              </a:rPr>
              <a:t>Pytorch</a:t>
            </a:r>
            <a:r>
              <a:rPr lang="en-US" altLang="ko-KR" spc="-150" dirty="0">
                <a:latin typeface="나눔바른고딕OTF Light" pitchFamily="50" charset="-127"/>
                <a:ea typeface="나눔바른고딕OTF Light" pitchFamily="50" charset="-127"/>
              </a:rPr>
              <a:t> 0.4.1</a:t>
            </a:r>
          </a:p>
          <a:p>
            <a:pPr marL="800100" lvl="1" indent="-342900">
              <a:buAutoNum type="arabicParenR"/>
            </a:pPr>
            <a:r>
              <a:rPr lang="en-US" altLang="ko-KR" spc="-150" dirty="0">
                <a:latin typeface="나눔바른고딕OTF Light" pitchFamily="50" charset="-127"/>
                <a:ea typeface="나눔바른고딕OTF Light" pitchFamily="50" charset="-127"/>
              </a:rPr>
              <a:t>GPU GTX 1070</a:t>
            </a:r>
          </a:p>
          <a:p>
            <a:pPr marL="800100" lvl="1" indent="-342900">
              <a:buAutoNum type="arabicParenR"/>
            </a:pPr>
            <a:r>
              <a:rPr lang="en-US" altLang="ko-KR" spc="-150" dirty="0" err="1">
                <a:latin typeface="나눔바른고딕OTF Light" pitchFamily="50" charset="-127"/>
                <a:ea typeface="나눔바른고딕OTF Light" pitchFamily="50" charset="-127"/>
              </a:rPr>
              <a:t>Cudnn</a:t>
            </a:r>
            <a:r>
              <a:rPr lang="en-US" altLang="ko-KR" spc="-150" dirty="0">
                <a:latin typeface="나눔바른고딕OTF Light" pitchFamily="50" charset="-127"/>
                <a:ea typeface="나눔바른고딕OTF Light" pitchFamily="50" charset="-127"/>
              </a:rPr>
              <a:t> 5.1</a:t>
            </a:r>
          </a:p>
          <a:p>
            <a:pPr marL="800100" lvl="1" indent="-342900">
              <a:buAutoNum type="arabicParenR"/>
            </a:pPr>
            <a:r>
              <a:rPr lang="en-US" altLang="ko-KR" spc="-150" dirty="0" err="1">
                <a:latin typeface="나눔바른고딕OTF Light" pitchFamily="50" charset="-127"/>
                <a:ea typeface="나눔바른고딕OTF Light" pitchFamily="50" charset="-127"/>
              </a:rPr>
              <a:t>Cuda</a:t>
            </a:r>
            <a:r>
              <a:rPr lang="en-US" altLang="ko-KR" spc="-150" dirty="0">
                <a:latin typeface="나눔바른고딕OTF Light" pitchFamily="50" charset="-127"/>
                <a:ea typeface="나눔바른고딕OTF Light" pitchFamily="50" charset="-127"/>
              </a:rPr>
              <a:t> 8.0</a:t>
            </a:r>
          </a:p>
          <a:p>
            <a:pPr marL="342900" indent="-342900">
              <a:buAutoNum type="arabicParenR"/>
            </a:pPr>
            <a:endParaRPr lang="en-US" altLang="ko-KR" spc="-150" dirty="0">
              <a:latin typeface="나눔바른고딕OTF Light" pitchFamily="50" charset="-127"/>
              <a:ea typeface="나눔바른고딕OTF Light" pitchFamily="50" charset="-127"/>
            </a:endParaRPr>
          </a:p>
          <a:p>
            <a:pPr marL="342900" indent="-342900">
              <a:buAutoNum type="arabicParenR"/>
            </a:pPr>
            <a:r>
              <a:rPr lang="en-US" altLang="ko-KR" spc="-150">
                <a:latin typeface="나눔바른고딕OTF Light" pitchFamily="50" charset="-127"/>
                <a:ea typeface="나눔바른고딕OTF Light" pitchFamily="50" charset="-127"/>
              </a:rPr>
              <a:t>Web</a:t>
            </a:r>
          </a:p>
          <a:p>
            <a:pPr marL="800100" lvl="1" indent="-342900">
              <a:buAutoNum type="arabicParenR"/>
            </a:pPr>
            <a:r>
              <a:rPr lang="en-US" altLang="ko-KR" spc="-150">
                <a:latin typeface="나눔바른고딕OTF Light" pitchFamily="50" charset="-127"/>
                <a:ea typeface="나눔바른고딕OTF Light" pitchFamily="50" charset="-127"/>
              </a:rPr>
              <a:t>React (front-end)</a:t>
            </a:r>
          </a:p>
          <a:p>
            <a:pPr marL="800100" lvl="1" indent="-342900">
              <a:buAutoNum type="arabicParenR"/>
            </a:pPr>
            <a:r>
              <a:rPr lang="en-US" altLang="ko-KR" spc="-150">
                <a:latin typeface="나눔바른고딕OTF Light" pitchFamily="50" charset="-127"/>
                <a:ea typeface="나눔바른고딕OTF Light" pitchFamily="50" charset="-127"/>
              </a:rPr>
              <a:t>Flask  (back-end)</a:t>
            </a:r>
            <a:endParaRPr lang="en-US" altLang="ko-KR" spc="-150" dirty="0">
              <a:latin typeface="나눔바른고딕OTF Light" pitchFamily="50" charset="-127"/>
              <a:ea typeface="나눔바른고딕OTF Light" pitchFamily="50" charset="-127"/>
            </a:endParaRPr>
          </a:p>
          <a:p>
            <a:endParaRPr lang="en-US" altLang="ko-KR" spc="-150" dirty="0">
              <a:latin typeface="나눔바른고딕OTF Light" pitchFamily="50" charset="-127"/>
              <a:ea typeface="나눔바른고딕OTF Light" pitchFamily="50" charset="-127"/>
            </a:endParaRPr>
          </a:p>
          <a:p>
            <a:endParaRPr lang="en-US" altLang="ko-KR" spc="-150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4F253D-E857-4B91-9926-305C2587369B}"/>
              </a:ext>
            </a:extLst>
          </p:cNvPr>
          <p:cNvGrpSpPr/>
          <p:nvPr/>
        </p:nvGrpSpPr>
        <p:grpSpPr>
          <a:xfrm>
            <a:off x="2123728" y="1268760"/>
            <a:ext cx="4824536" cy="648072"/>
            <a:chOff x="2123728" y="1268760"/>
            <a:chExt cx="4824536" cy="6480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BB414B-B500-4F74-8CFF-E79B9F2CB21E}"/>
                </a:ext>
              </a:extLst>
            </p:cNvPr>
            <p:cNvSpPr txBox="1"/>
            <p:nvPr/>
          </p:nvSpPr>
          <p:spPr>
            <a:xfrm>
              <a:off x="2411760" y="1268760"/>
              <a:ext cx="43204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spc="-150" dirty="0">
                  <a:latin typeface="나눔바른고딕OTF Light" pitchFamily="50" charset="-127"/>
                  <a:ea typeface="나눔바른고딕OTF Light" pitchFamily="50" charset="-127"/>
                </a:rPr>
                <a:t>Dev environment</a:t>
              </a:r>
              <a:endParaRPr lang="ko-KR" altLang="en-US" sz="3200" spc="-150" dirty="0">
                <a:latin typeface="나눔바른고딕OTF Light" pitchFamily="50" charset="-127"/>
                <a:ea typeface="나눔바른고딕OTF Light" pitchFamily="50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8CDFCC9-D5AC-47D6-858D-3A1D870A861A}"/>
                </a:ext>
              </a:extLst>
            </p:cNvPr>
            <p:cNvCxnSpPr/>
            <p:nvPr/>
          </p:nvCxnSpPr>
          <p:spPr>
            <a:xfrm>
              <a:off x="2123728" y="1916832"/>
              <a:ext cx="4824536" cy="0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5000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  <a:lin ang="10800000" scaled="0"/>
              </a:gra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5196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58422" y="1340768"/>
            <a:ext cx="3858956" cy="38589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486740" y="271681"/>
            <a:ext cx="2477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>
                <a:solidFill>
                  <a:schemeClr val="bg1"/>
                </a:solidFill>
              </a:rPr>
              <a:t>WEBTECH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22879" y="2821575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>
                <a:solidFill>
                  <a:schemeClr val="bg1"/>
                </a:solidFill>
              </a:rPr>
              <a:t>Web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4486" y="5466710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ko-KR" altLang="en-US" sz="16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580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4F253D-E857-4B91-9926-305C2587369B}"/>
              </a:ext>
            </a:extLst>
          </p:cNvPr>
          <p:cNvGrpSpPr/>
          <p:nvPr/>
        </p:nvGrpSpPr>
        <p:grpSpPr>
          <a:xfrm>
            <a:off x="2123728" y="1205852"/>
            <a:ext cx="4824536" cy="710980"/>
            <a:chOff x="2123728" y="1205852"/>
            <a:chExt cx="4824536" cy="7109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BB414B-B500-4F74-8CFF-E79B9F2CB21E}"/>
                </a:ext>
              </a:extLst>
            </p:cNvPr>
            <p:cNvSpPr txBox="1"/>
            <p:nvPr/>
          </p:nvSpPr>
          <p:spPr>
            <a:xfrm>
              <a:off x="2375756" y="1205852"/>
              <a:ext cx="43204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spc="-150">
                  <a:latin typeface="나눔바른고딕OTF Light" pitchFamily="50" charset="-127"/>
                  <a:ea typeface="나눔바른고딕OTF Light" pitchFamily="50" charset="-127"/>
                </a:rPr>
                <a:t>Front-end</a:t>
              </a:r>
              <a:endParaRPr lang="ko-KR" altLang="en-US" sz="3200" spc="-150" dirty="0">
                <a:latin typeface="나눔바른고딕OTF Light" pitchFamily="50" charset="-127"/>
                <a:ea typeface="나눔바른고딕OTF Light" pitchFamily="50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8CDFCC9-D5AC-47D6-858D-3A1D870A861A}"/>
                </a:ext>
              </a:extLst>
            </p:cNvPr>
            <p:cNvCxnSpPr/>
            <p:nvPr/>
          </p:nvCxnSpPr>
          <p:spPr>
            <a:xfrm>
              <a:off x="2123728" y="1916832"/>
              <a:ext cx="4824536" cy="0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5000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  <a:lin ang="10800000" scaled="0"/>
              </a:gra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28" name="Picture 4" descr="single page application iconì ëí ì´ë¯¸ì§ ê²ìê²°ê³¼">
            <a:extLst>
              <a:ext uri="{FF2B5EF4-FFF2-40B4-BE49-F238E27FC236}">
                <a16:creationId xmlns:a16="http://schemas.microsoft.com/office/drawing/2014/main" id="{0C032A3E-48E2-4A44-8835-0D61B1E79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628" y="2055719"/>
            <a:ext cx="9161628" cy="480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123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BA2383-1C5A-4543-BA7B-03B19C3EE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988840"/>
            <a:ext cx="7496175" cy="3476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242410-DEB7-46D5-8D7A-6DD6D46E110B}"/>
              </a:ext>
            </a:extLst>
          </p:cNvPr>
          <p:cNvSpPr txBox="1"/>
          <p:nvPr/>
        </p:nvSpPr>
        <p:spPr>
          <a:xfrm>
            <a:off x="359532" y="583261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바른고딕OTF Light" pitchFamily="50" charset="-127"/>
                <a:ea typeface="나눔바른고딕OTF Light" pitchFamily="50" charset="-127"/>
              </a:rPr>
              <a:t>PROTOTYPE</a:t>
            </a:r>
            <a:endParaRPr lang="ko-KR" altLang="en-US" sz="2400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9321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5536" y="756094"/>
            <a:ext cx="78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pc="-150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BB5687-77E8-42D7-82F5-11381BA57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408" y="2060848"/>
            <a:ext cx="7239000" cy="32861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B28BAB-3103-42A5-AFA5-3968EC9710E3}"/>
              </a:ext>
            </a:extLst>
          </p:cNvPr>
          <p:cNvSpPr txBox="1"/>
          <p:nvPr/>
        </p:nvSpPr>
        <p:spPr>
          <a:xfrm>
            <a:off x="359532" y="583261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바른고딕OTF Light" pitchFamily="50" charset="-127"/>
                <a:ea typeface="나눔바른고딕OTF Light" pitchFamily="50" charset="-127"/>
              </a:rPr>
              <a:t>PROTOTYPE</a:t>
            </a:r>
            <a:endParaRPr lang="ko-KR" altLang="en-US" sz="2400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0881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1537</TotalTime>
  <Words>567</Words>
  <Application>Microsoft Office PowerPoint</Application>
  <PresentationFormat>화면 슬라이드 쇼(4:3)</PresentationFormat>
  <Paragraphs>202</Paragraphs>
  <Slides>37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2" baseType="lpstr">
      <vt:lpstr>HY헤드라인M</vt:lpstr>
      <vt:lpstr>나눔바른고딕OTF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구양하</cp:lastModifiedBy>
  <cp:revision>266</cp:revision>
  <dcterms:created xsi:type="dcterms:W3CDTF">2016-11-03T20:47:04Z</dcterms:created>
  <dcterms:modified xsi:type="dcterms:W3CDTF">2018-11-19T07:37:15Z</dcterms:modified>
</cp:coreProperties>
</file>